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861" r:id="rId2"/>
    <p:sldId id="1083" r:id="rId3"/>
    <p:sldId id="1084" r:id="rId4"/>
    <p:sldId id="1085" r:id="rId5"/>
    <p:sldId id="1086" r:id="rId6"/>
    <p:sldId id="1087" r:id="rId7"/>
    <p:sldId id="1088" r:id="rId8"/>
    <p:sldId id="1089" r:id="rId9"/>
    <p:sldId id="1090" r:id="rId10"/>
    <p:sldId id="1091" r:id="rId11"/>
    <p:sldId id="1092" r:id="rId12"/>
    <p:sldId id="1093" r:id="rId13"/>
    <p:sldId id="1094" r:id="rId14"/>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975" autoAdjust="0"/>
    <p:restoredTop sz="82491" autoAdjust="0"/>
  </p:normalViewPr>
  <p:slideViewPr>
    <p:cSldViewPr>
      <p:cViewPr varScale="1">
        <p:scale>
          <a:sx n="158" d="100"/>
          <a:sy n="158" d="100"/>
        </p:scale>
        <p:origin x="200" y="86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7/2/21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9688957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282651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32868139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1361735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472878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914896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641986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314817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287558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8934800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314044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986445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Peter</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750228"/>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dirty="0">
                <a:solidFill>
                  <a:schemeClr val="bg1"/>
                </a:solidFill>
                <a:latin typeface="Times New Roman" panose="02020603050405020304" pitchFamily="18" charset="0"/>
                <a:ea typeface="Times New Roman" panose="02020603050405020304" pitchFamily="18" charset="0"/>
              </a:rPr>
              <a:t>3 </a:t>
            </a:r>
            <a:r>
              <a:rPr lang="en-AU" sz="2400" dirty="0">
                <a:solidFill>
                  <a:schemeClr val="bg1"/>
                </a:solidFill>
                <a:latin typeface="Times New Roman" panose="02020603050405020304" pitchFamily="18" charset="0"/>
                <a:ea typeface="Times New Roman" panose="02020603050405020304" pitchFamily="18" charset="0"/>
              </a:rPr>
              <a:t>This is now the second letter that I am writing to you, beloved.  In both of them I am stirring up your sincere mind by way of reminder, </a:t>
            </a:r>
            <a:r>
              <a:rPr lang="en-AU" sz="2400" b="1" baseline="30000" dirty="0">
                <a:solidFill>
                  <a:schemeClr val="bg1"/>
                </a:solidFill>
                <a:latin typeface="Times New Roman" panose="02020603050405020304" pitchFamily="18" charset="0"/>
                <a:ea typeface="Times New Roman" panose="02020603050405020304" pitchFamily="18" charset="0"/>
              </a:rPr>
              <a:t>2 </a:t>
            </a:r>
            <a:r>
              <a:rPr lang="en-AU" sz="2400" dirty="0">
                <a:solidFill>
                  <a:schemeClr val="bg1"/>
                </a:solidFill>
                <a:latin typeface="Times New Roman" panose="02020603050405020304" pitchFamily="18" charset="0"/>
                <a:ea typeface="Times New Roman" panose="02020603050405020304" pitchFamily="18" charset="0"/>
              </a:rPr>
              <a:t>that you should remember the predictions of the holy prophets and the commandment of the Lord and Saviour through your apostles, </a:t>
            </a:r>
            <a:r>
              <a:rPr lang="en-AU" sz="2400" b="1" baseline="30000" dirty="0">
                <a:solidFill>
                  <a:schemeClr val="bg1"/>
                </a:solidFill>
                <a:latin typeface="Times New Roman" panose="02020603050405020304" pitchFamily="18" charset="0"/>
                <a:ea typeface="Times New Roman" panose="02020603050405020304" pitchFamily="18" charset="0"/>
              </a:rPr>
              <a:t>3 </a:t>
            </a:r>
            <a:r>
              <a:rPr lang="en-AU" sz="2400" dirty="0">
                <a:solidFill>
                  <a:schemeClr val="bg1"/>
                </a:solidFill>
                <a:latin typeface="Times New Roman" panose="02020603050405020304" pitchFamily="18" charset="0"/>
                <a:ea typeface="Times New Roman" panose="02020603050405020304" pitchFamily="18" charset="0"/>
              </a:rPr>
              <a:t>knowing this first of all, that scoffers will come in the last days with scoffing, following their own sinful desires.  </a:t>
            </a:r>
            <a:r>
              <a:rPr lang="en-AU" sz="2400" b="1" baseline="30000" dirty="0">
                <a:solidFill>
                  <a:schemeClr val="bg1"/>
                </a:solidFill>
                <a:latin typeface="Times New Roman" panose="02020603050405020304" pitchFamily="18" charset="0"/>
                <a:ea typeface="Times New Roman" panose="02020603050405020304" pitchFamily="18" charset="0"/>
              </a:rPr>
              <a:t>4 </a:t>
            </a:r>
            <a:r>
              <a:rPr lang="en-AU" sz="2400" dirty="0">
                <a:solidFill>
                  <a:schemeClr val="bg1"/>
                </a:solidFill>
                <a:latin typeface="Times New Roman" panose="02020603050405020304" pitchFamily="18" charset="0"/>
                <a:ea typeface="Times New Roman" panose="02020603050405020304" pitchFamily="18" charset="0"/>
              </a:rPr>
              <a:t>They will say, “Where is the promise of his coming?  For ever since the fathers fell asleep, all things are continuing as they were from the beginning of creation.”  </a:t>
            </a:r>
            <a:r>
              <a:rPr lang="en-AU" sz="2400" b="1" baseline="30000" dirty="0">
                <a:solidFill>
                  <a:schemeClr val="bg1"/>
                </a:solidFill>
                <a:latin typeface="Times New Roman" panose="02020603050405020304" pitchFamily="18" charset="0"/>
                <a:ea typeface="Times New Roman" panose="02020603050405020304" pitchFamily="18" charset="0"/>
              </a:rPr>
              <a:t>5 </a:t>
            </a:r>
            <a:r>
              <a:rPr lang="en-AU" sz="2400" dirty="0">
                <a:solidFill>
                  <a:schemeClr val="bg1"/>
                </a:solidFill>
                <a:latin typeface="Times New Roman" panose="02020603050405020304" pitchFamily="18" charset="0"/>
                <a:ea typeface="Times New Roman" panose="02020603050405020304" pitchFamily="18" charset="0"/>
              </a:rPr>
              <a:t>For they deliberately overlook this fact, that the heavens existed long ago, and the earth was formed out of water and through water by the word of God, </a:t>
            </a:r>
            <a:r>
              <a:rPr lang="en-AU" sz="2400" b="1" baseline="30000" dirty="0">
                <a:solidFill>
                  <a:schemeClr val="bg1"/>
                </a:solidFill>
                <a:latin typeface="Times New Roman" panose="02020603050405020304" pitchFamily="18" charset="0"/>
                <a:ea typeface="Times New Roman" panose="02020603050405020304" pitchFamily="18" charset="0"/>
              </a:rPr>
              <a:t>6 </a:t>
            </a:r>
            <a:r>
              <a:rPr lang="en-AU" sz="2400" dirty="0">
                <a:solidFill>
                  <a:schemeClr val="bg1"/>
                </a:solidFill>
                <a:latin typeface="Times New Roman" panose="02020603050405020304" pitchFamily="18" charset="0"/>
                <a:ea typeface="Times New Roman" panose="02020603050405020304" pitchFamily="18" charset="0"/>
              </a:rPr>
              <a:t>and that by means of these the world that then existed was deluged with water and perished.  </a:t>
            </a:r>
            <a:r>
              <a:rPr lang="en-AU" sz="2400" b="1" baseline="30000" dirty="0">
                <a:solidFill>
                  <a:schemeClr val="bg1"/>
                </a:solidFill>
                <a:latin typeface="Times New Roman" panose="02020603050405020304" pitchFamily="18" charset="0"/>
                <a:ea typeface="Times New Roman" panose="02020603050405020304" pitchFamily="18" charset="0"/>
              </a:rPr>
              <a:t>7 </a:t>
            </a:r>
            <a:r>
              <a:rPr lang="en-AU" sz="2400" dirty="0">
                <a:solidFill>
                  <a:schemeClr val="bg1"/>
                </a:solidFill>
                <a:latin typeface="Times New Roman" panose="02020603050405020304" pitchFamily="18" charset="0"/>
                <a:ea typeface="Times New Roman" panose="02020603050405020304" pitchFamily="18" charset="0"/>
              </a:rPr>
              <a:t>But by the same word the heavens and earth that now exist are stored up for fire, being kept until the day of judgment and destruction of the ungodly.</a:t>
            </a:r>
            <a:r>
              <a:rPr lang="en-AU" sz="2400" dirty="0">
                <a:solidFill>
                  <a:schemeClr val="bg1"/>
                </a:solidFill>
              </a:rPr>
              <a:t> </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9432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3455754"/>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400" b="1" baseline="30000" dirty="0">
                <a:solidFill>
                  <a:schemeClr val="bg1"/>
                </a:solidFill>
                <a:latin typeface="Times New Roman" panose="02020603050405020304" pitchFamily="18" charset="0"/>
                <a:ea typeface="Times New Roman" panose="02020603050405020304" pitchFamily="18" charset="0"/>
              </a:rPr>
              <a:t>8 </a:t>
            </a:r>
            <a:r>
              <a:rPr lang="en-AU" sz="2400" dirty="0">
                <a:solidFill>
                  <a:schemeClr val="bg1"/>
                </a:solidFill>
                <a:latin typeface="Times New Roman" panose="02020603050405020304" pitchFamily="18" charset="0"/>
                <a:ea typeface="Times New Roman" panose="02020603050405020304" pitchFamily="18" charset="0"/>
              </a:rPr>
              <a:t>But do not overlook this one fact, beloved, that with the Lord one day is as a thousand years, and a thousand years as one day.  </a:t>
            </a:r>
            <a:r>
              <a:rPr lang="en-AU" sz="2400" b="1" baseline="30000" dirty="0">
                <a:solidFill>
                  <a:schemeClr val="bg1"/>
                </a:solidFill>
                <a:latin typeface="Times New Roman" panose="02020603050405020304" pitchFamily="18" charset="0"/>
                <a:ea typeface="Times New Roman" panose="02020603050405020304" pitchFamily="18" charset="0"/>
              </a:rPr>
              <a:t>9 </a:t>
            </a:r>
            <a:r>
              <a:rPr lang="en-AU" sz="2400" dirty="0">
                <a:solidFill>
                  <a:schemeClr val="bg1"/>
                </a:solidFill>
                <a:latin typeface="Times New Roman" panose="02020603050405020304" pitchFamily="18" charset="0"/>
                <a:ea typeface="Times New Roman" panose="02020603050405020304" pitchFamily="18" charset="0"/>
              </a:rPr>
              <a:t>The Lord is not slow to fulfill his promise as some count slowness, but is patient toward you, not wishing that any should perish, but that all should reach repentance.  </a:t>
            </a:r>
            <a:r>
              <a:rPr lang="en-AU" sz="2400" b="1" baseline="30000" dirty="0">
                <a:solidFill>
                  <a:schemeClr val="bg1"/>
                </a:solidFill>
                <a:latin typeface="Times New Roman" panose="02020603050405020304" pitchFamily="18" charset="0"/>
                <a:ea typeface="Times New Roman" panose="02020603050405020304" pitchFamily="18" charset="0"/>
              </a:rPr>
              <a:t>10 </a:t>
            </a:r>
            <a:r>
              <a:rPr lang="en-AU" sz="2400" dirty="0">
                <a:solidFill>
                  <a:schemeClr val="bg1"/>
                </a:solidFill>
                <a:latin typeface="Times New Roman" panose="02020603050405020304" pitchFamily="18" charset="0"/>
                <a:ea typeface="Times New Roman" panose="02020603050405020304" pitchFamily="18" charset="0"/>
              </a:rPr>
              <a:t>But the day of the Lord will come like a thief, and then the heavens will pass away with a roar, and the heavenly bodies will be burned up and dissolved, and the earth and the works that are done on it will be exposed.</a:t>
            </a:r>
            <a:r>
              <a:rPr lang="en-AU" sz="2400" dirty="0">
                <a:solidFill>
                  <a:schemeClr val="bg1"/>
                </a:solidFill>
              </a:rPr>
              <a:t> </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1766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2606291"/>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400" b="1" baseline="30000" dirty="0">
                <a:solidFill>
                  <a:schemeClr val="bg1"/>
                </a:solidFill>
                <a:latin typeface="Times New Roman" panose="02020603050405020304" pitchFamily="18" charset="0"/>
                <a:ea typeface="Times New Roman" panose="02020603050405020304" pitchFamily="18" charset="0"/>
              </a:rPr>
              <a:t>11 </a:t>
            </a:r>
            <a:r>
              <a:rPr lang="en-AU" sz="2400" dirty="0">
                <a:solidFill>
                  <a:schemeClr val="bg1"/>
                </a:solidFill>
                <a:latin typeface="Times New Roman" panose="02020603050405020304" pitchFamily="18" charset="0"/>
                <a:ea typeface="Times New Roman" panose="02020603050405020304" pitchFamily="18" charset="0"/>
              </a:rPr>
              <a:t>Since all these things are thus to be dissolved, what sort of people ought you to be in lives of holiness and godliness, </a:t>
            </a:r>
            <a:r>
              <a:rPr lang="en-AU" sz="2400" b="1" baseline="30000" dirty="0">
                <a:solidFill>
                  <a:schemeClr val="bg1"/>
                </a:solidFill>
                <a:latin typeface="Times New Roman" panose="02020603050405020304" pitchFamily="18" charset="0"/>
                <a:ea typeface="Times New Roman" panose="02020603050405020304" pitchFamily="18" charset="0"/>
              </a:rPr>
              <a:t>12 </a:t>
            </a:r>
            <a:r>
              <a:rPr lang="en-AU" sz="2400" dirty="0">
                <a:solidFill>
                  <a:schemeClr val="bg1"/>
                </a:solidFill>
                <a:latin typeface="Times New Roman" panose="02020603050405020304" pitchFamily="18" charset="0"/>
                <a:ea typeface="Times New Roman" panose="02020603050405020304" pitchFamily="18" charset="0"/>
              </a:rPr>
              <a:t>waiting for and hastening the coming of the day of God, because of which the heavens will be set on fire and dissolved, and the heavenly bodies will melt as they burn!  </a:t>
            </a:r>
            <a:r>
              <a:rPr lang="en-AU" sz="2400" b="1" baseline="30000" dirty="0">
                <a:solidFill>
                  <a:schemeClr val="bg1"/>
                </a:solidFill>
                <a:latin typeface="Times New Roman" panose="02020603050405020304" pitchFamily="18" charset="0"/>
                <a:ea typeface="Times New Roman" panose="02020603050405020304" pitchFamily="18" charset="0"/>
              </a:rPr>
              <a:t>13 </a:t>
            </a:r>
            <a:r>
              <a:rPr lang="en-AU" sz="2400" dirty="0">
                <a:solidFill>
                  <a:schemeClr val="bg1"/>
                </a:solidFill>
                <a:latin typeface="Times New Roman" panose="02020603050405020304" pitchFamily="18" charset="0"/>
                <a:ea typeface="Times New Roman" panose="02020603050405020304" pitchFamily="18" charset="0"/>
              </a:rPr>
              <a:t>But according to his promise we are waiting for new heavens and a new earth in which righteousness dwells.</a:t>
            </a:r>
            <a:r>
              <a:rPr lang="en-AU" sz="2400" dirty="0">
                <a:solidFill>
                  <a:schemeClr val="bg1"/>
                </a:solidFill>
              </a:rPr>
              <a:t> </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1298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282921"/>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400" b="1" baseline="30000" dirty="0">
                <a:solidFill>
                  <a:schemeClr val="bg1"/>
                </a:solidFill>
                <a:latin typeface="Times New Roman" panose="02020603050405020304" pitchFamily="18" charset="0"/>
                <a:ea typeface="Times New Roman" panose="02020603050405020304" pitchFamily="18" charset="0"/>
              </a:rPr>
              <a:t>14 </a:t>
            </a:r>
            <a:r>
              <a:rPr lang="en-AU" sz="2400" dirty="0">
                <a:solidFill>
                  <a:schemeClr val="bg1"/>
                </a:solidFill>
                <a:latin typeface="Times New Roman" panose="02020603050405020304" pitchFamily="18" charset="0"/>
                <a:ea typeface="Times New Roman" panose="02020603050405020304" pitchFamily="18" charset="0"/>
              </a:rPr>
              <a:t>Therefore, beloved, since you are waiting for these, be diligent to be found by him without spot or blemish, and at peace.  </a:t>
            </a:r>
            <a:r>
              <a:rPr lang="en-AU" sz="2400" b="1" baseline="30000" dirty="0">
                <a:solidFill>
                  <a:schemeClr val="bg1"/>
                </a:solidFill>
                <a:latin typeface="Times New Roman" panose="02020603050405020304" pitchFamily="18" charset="0"/>
                <a:ea typeface="Times New Roman" panose="02020603050405020304" pitchFamily="18" charset="0"/>
              </a:rPr>
              <a:t>15 </a:t>
            </a:r>
            <a:r>
              <a:rPr lang="en-AU" sz="2400" dirty="0">
                <a:solidFill>
                  <a:schemeClr val="bg1"/>
                </a:solidFill>
                <a:latin typeface="Times New Roman" panose="02020603050405020304" pitchFamily="18" charset="0"/>
                <a:ea typeface="Times New Roman" panose="02020603050405020304" pitchFamily="18" charset="0"/>
              </a:rPr>
              <a:t>And count the patience of our Lord as salvation, just as our beloved brother Paul also wrote to you according to the wisdom given him, </a:t>
            </a:r>
            <a:r>
              <a:rPr lang="en-AU" sz="2400" b="1" baseline="30000" dirty="0">
                <a:solidFill>
                  <a:schemeClr val="bg1"/>
                </a:solidFill>
                <a:latin typeface="Times New Roman" panose="02020603050405020304" pitchFamily="18" charset="0"/>
                <a:ea typeface="Times New Roman" panose="02020603050405020304" pitchFamily="18" charset="0"/>
              </a:rPr>
              <a:t>16 </a:t>
            </a:r>
            <a:r>
              <a:rPr lang="en-AU" sz="2400" dirty="0">
                <a:solidFill>
                  <a:schemeClr val="bg1"/>
                </a:solidFill>
                <a:latin typeface="Times New Roman" panose="02020603050405020304" pitchFamily="18" charset="0"/>
                <a:ea typeface="Times New Roman" panose="02020603050405020304" pitchFamily="18" charset="0"/>
              </a:rPr>
              <a:t>as he does in all his letters when he speaks in them of these matters.  There are some things in them that are hard to understand, which the ignorant and unstable twist to their own destruction, as they do the other Scriptures.  </a:t>
            </a:r>
            <a:r>
              <a:rPr lang="en-AU" sz="2400" b="1" baseline="30000" dirty="0">
                <a:solidFill>
                  <a:schemeClr val="bg1"/>
                </a:solidFill>
                <a:latin typeface="Times New Roman" panose="02020603050405020304" pitchFamily="18" charset="0"/>
                <a:ea typeface="Times New Roman" panose="02020603050405020304" pitchFamily="18" charset="0"/>
              </a:rPr>
              <a:t>17 </a:t>
            </a:r>
            <a:r>
              <a:rPr lang="en-AU" sz="2400" dirty="0">
                <a:solidFill>
                  <a:schemeClr val="bg1"/>
                </a:solidFill>
                <a:latin typeface="Times New Roman" panose="02020603050405020304" pitchFamily="18" charset="0"/>
                <a:ea typeface="Times New Roman" panose="02020603050405020304" pitchFamily="18" charset="0"/>
              </a:rPr>
              <a:t>You therefore, beloved, knowing this beforehand, take care that you are not carried away with the error of lawless people and lose your own stability.  </a:t>
            </a:r>
            <a:r>
              <a:rPr lang="en-AU" sz="2400" b="1" baseline="30000" dirty="0">
                <a:solidFill>
                  <a:schemeClr val="bg1"/>
                </a:solidFill>
                <a:latin typeface="Times New Roman" panose="02020603050405020304" pitchFamily="18" charset="0"/>
                <a:ea typeface="Times New Roman" panose="02020603050405020304" pitchFamily="18" charset="0"/>
              </a:rPr>
              <a:t>18 </a:t>
            </a:r>
            <a:r>
              <a:rPr lang="en-AU" sz="2400" dirty="0">
                <a:solidFill>
                  <a:schemeClr val="bg1"/>
                </a:solidFill>
                <a:latin typeface="Times New Roman" panose="02020603050405020304" pitchFamily="18" charset="0"/>
                <a:ea typeface="Times New Roman" panose="02020603050405020304" pitchFamily="18" charset="0"/>
              </a:rPr>
              <a:t>But grow in the grace and knowledge of our Lord and Saviour Jesus Christ.  To him be the glory both now and to the day of eternity.  </a:t>
            </a:r>
          </a:p>
          <a:p>
            <a:pPr>
              <a:lnSpc>
                <a:spcPct val="115000"/>
              </a:lnSpc>
              <a:spcAft>
                <a:spcPts val="1000"/>
              </a:spcAft>
            </a:pPr>
            <a:r>
              <a:rPr lang="en-AU" sz="2400" dirty="0">
                <a:solidFill>
                  <a:schemeClr val="bg1"/>
                </a:solidFill>
                <a:latin typeface="Times New Roman" panose="02020603050405020304" pitchFamily="18" charset="0"/>
                <a:ea typeface="Times New Roman" panose="02020603050405020304" pitchFamily="18" charset="0"/>
              </a:rPr>
              <a:t>Amen.</a:t>
            </a:r>
            <a:r>
              <a:rPr lang="en-AU" sz="2400" dirty="0">
                <a:solidFill>
                  <a:schemeClr val="bg1"/>
                </a:solidFill>
              </a:rPr>
              <a:t> </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064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419882"/>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400" b="1" dirty="0">
                <a:solidFill>
                  <a:schemeClr val="bg1"/>
                </a:solidFill>
                <a:latin typeface="Times New Roman" panose="02020603050405020304" pitchFamily="18" charset="0"/>
                <a:ea typeface="Times New Roman" panose="02020603050405020304" pitchFamily="18" charset="0"/>
              </a:rPr>
              <a:t>1 </a:t>
            </a:r>
            <a:r>
              <a:rPr lang="en-AU" sz="2400" dirty="0">
                <a:solidFill>
                  <a:schemeClr val="bg1"/>
                </a:solidFill>
                <a:latin typeface="Times New Roman" panose="02020603050405020304" pitchFamily="18" charset="0"/>
                <a:ea typeface="Times New Roman" panose="02020603050405020304" pitchFamily="18" charset="0"/>
              </a:rPr>
              <a:t>Simeon Peter, a servant and apostle of Jesus Christ, </a:t>
            </a:r>
            <a:endParaRPr lang="en-AU" sz="2400" dirty="0">
              <a:solidFill>
                <a:schemeClr val="bg1"/>
              </a:solidFill>
              <a:latin typeface="Calibri" panose="020F0502020204030204" pitchFamily="34" charset="0"/>
              <a:ea typeface="Times New Roman" panose="02020603050405020304" pitchFamily="18" charset="0"/>
            </a:endParaRPr>
          </a:p>
          <a:p>
            <a:pPr>
              <a:lnSpc>
                <a:spcPct val="115000"/>
              </a:lnSpc>
              <a:spcAft>
                <a:spcPts val="1000"/>
              </a:spcAft>
            </a:pPr>
            <a:r>
              <a:rPr lang="en-AU" sz="2400" dirty="0">
                <a:solidFill>
                  <a:schemeClr val="bg1"/>
                </a:solidFill>
                <a:latin typeface="Times New Roman" panose="02020603050405020304" pitchFamily="18" charset="0"/>
                <a:ea typeface="Times New Roman" panose="02020603050405020304" pitchFamily="18" charset="0"/>
              </a:rPr>
              <a:t> To those who have obtained a faith of equal standing with ours by the righteousness of our God and Saviour Jesus Christ: </a:t>
            </a:r>
            <a:endParaRPr lang="en-AU" sz="2400" dirty="0">
              <a:solidFill>
                <a:schemeClr val="bg1"/>
              </a:solidFill>
              <a:latin typeface="Calibri" panose="020F0502020204030204" pitchFamily="34" charset="0"/>
              <a:ea typeface="Times New Roman" panose="02020603050405020304" pitchFamily="18" charset="0"/>
            </a:endParaRPr>
          </a:p>
          <a:p>
            <a:pPr>
              <a:lnSpc>
                <a:spcPct val="115000"/>
              </a:lnSpc>
              <a:spcAft>
                <a:spcPts val="1000"/>
              </a:spcAft>
            </a:pPr>
            <a:r>
              <a:rPr lang="en-AU" sz="2400" dirty="0">
                <a:solidFill>
                  <a:schemeClr val="bg1"/>
                </a:solidFill>
                <a:latin typeface="Times New Roman" panose="02020603050405020304" pitchFamily="18" charset="0"/>
                <a:ea typeface="Times New Roman" panose="02020603050405020304" pitchFamily="18" charset="0"/>
              </a:rPr>
              <a:t> </a:t>
            </a:r>
            <a:r>
              <a:rPr lang="en-AU" sz="2400" b="1" baseline="30000" dirty="0">
                <a:solidFill>
                  <a:schemeClr val="bg1"/>
                </a:solidFill>
                <a:latin typeface="Times New Roman" panose="02020603050405020304" pitchFamily="18" charset="0"/>
                <a:ea typeface="Times New Roman" panose="02020603050405020304" pitchFamily="18" charset="0"/>
              </a:rPr>
              <a:t>2 </a:t>
            </a:r>
            <a:r>
              <a:rPr lang="en-AU" sz="2400" dirty="0">
                <a:solidFill>
                  <a:schemeClr val="bg1"/>
                </a:solidFill>
                <a:latin typeface="Times New Roman" panose="02020603050405020304" pitchFamily="18" charset="0"/>
                <a:ea typeface="Times New Roman" panose="02020603050405020304" pitchFamily="18" charset="0"/>
              </a:rPr>
              <a:t>May grace and peace be multiplied to you in the knowledge of God and of Jesus our Lord. </a:t>
            </a:r>
            <a:endParaRPr lang="en-AU" sz="1000" dirty="0">
              <a:solidFill>
                <a:schemeClr val="bg1"/>
              </a:solidFill>
              <a:latin typeface="Times New Roman" panose="02020603050405020304" pitchFamily="18" charset="0"/>
              <a:ea typeface="Times New Roman" panose="02020603050405020304" pitchFamily="18" charset="0"/>
            </a:endParaRPr>
          </a:p>
          <a:p>
            <a:pPr>
              <a:lnSpc>
                <a:spcPct val="115000"/>
              </a:lnSpc>
              <a:spcAft>
                <a:spcPts val="1000"/>
              </a:spcAft>
            </a:pPr>
            <a:endParaRPr lang="en-AU" sz="1000" dirty="0">
              <a:solidFill>
                <a:schemeClr val="bg1"/>
              </a:solidFill>
              <a:latin typeface="Calibri" panose="020F0502020204030204" pitchFamily="34" charset="0"/>
              <a:ea typeface="Times New Roman" panose="02020603050405020304" pitchFamily="18" charset="0"/>
            </a:endParaRPr>
          </a:p>
          <a:p>
            <a:pPr>
              <a:lnSpc>
                <a:spcPct val="115000"/>
              </a:lnSpc>
              <a:spcAft>
                <a:spcPts val="1000"/>
              </a:spcAft>
            </a:pPr>
            <a:r>
              <a:rPr lang="en-AU" sz="2400" dirty="0">
                <a:solidFill>
                  <a:schemeClr val="bg1"/>
                </a:solidFill>
                <a:latin typeface="Times New Roman" panose="02020603050405020304" pitchFamily="18" charset="0"/>
                <a:ea typeface="Times New Roman" panose="02020603050405020304" pitchFamily="18" charset="0"/>
              </a:rPr>
              <a:t> </a:t>
            </a:r>
            <a:r>
              <a:rPr lang="en-AU" sz="2400" b="1" baseline="30000" dirty="0">
                <a:solidFill>
                  <a:schemeClr val="bg1"/>
                </a:solidFill>
                <a:latin typeface="Times New Roman" panose="02020603050405020304" pitchFamily="18" charset="0"/>
                <a:ea typeface="Times New Roman" panose="02020603050405020304" pitchFamily="18" charset="0"/>
              </a:rPr>
              <a:t>3 </a:t>
            </a:r>
            <a:r>
              <a:rPr lang="en-AU" sz="2400" dirty="0">
                <a:solidFill>
                  <a:schemeClr val="bg1"/>
                </a:solidFill>
                <a:latin typeface="Times New Roman" panose="02020603050405020304" pitchFamily="18" charset="0"/>
                <a:ea typeface="Times New Roman" panose="02020603050405020304" pitchFamily="18" charset="0"/>
              </a:rPr>
              <a:t>His divine power has granted to us all things that pertain to life and godliness, through the knowledge of him who called us to his own glory and excellence, </a:t>
            </a:r>
            <a:r>
              <a:rPr lang="en-AU" sz="2400" b="1" baseline="30000" dirty="0">
                <a:solidFill>
                  <a:schemeClr val="bg1"/>
                </a:solidFill>
                <a:latin typeface="Times New Roman" panose="02020603050405020304" pitchFamily="18" charset="0"/>
                <a:ea typeface="Times New Roman" panose="02020603050405020304" pitchFamily="18" charset="0"/>
              </a:rPr>
              <a:t>4 </a:t>
            </a:r>
            <a:r>
              <a:rPr lang="en-AU" sz="2400" dirty="0">
                <a:solidFill>
                  <a:schemeClr val="bg1"/>
                </a:solidFill>
                <a:latin typeface="Times New Roman" panose="02020603050405020304" pitchFamily="18" charset="0"/>
                <a:ea typeface="Times New Roman" panose="02020603050405020304" pitchFamily="18" charset="0"/>
              </a:rPr>
              <a:t>by which he has granted to us his precious and very great promises, so that through them you may become partakers of the divine nature, having escaped from the corruption that is in the world because of sinful desire.</a:t>
            </a:r>
            <a:r>
              <a:rPr lang="en-AU" sz="2400" dirty="0">
                <a:solidFill>
                  <a:schemeClr val="bg1"/>
                </a:solidFill>
              </a:rPr>
              <a:t> </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1877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155066"/>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400" b="1" baseline="30000" dirty="0">
                <a:solidFill>
                  <a:schemeClr val="bg1"/>
                </a:solidFill>
                <a:latin typeface="Times New Roman" panose="02020603050405020304" pitchFamily="18" charset="0"/>
                <a:ea typeface="Times New Roman" panose="02020603050405020304" pitchFamily="18" charset="0"/>
              </a:rPr>
              <a:t>5 </a:t>
            </a:r>
            <a:r>
              <a:rPr lang="en-AU" sz="2400" dirty="0">
                <a:solidFill>
                  <a:schemeClr val="bg1"/>
                </a:solidFill>
                <a:latin typeface="Times New Roman" panose="02020603050405020304" pitchFamily="18" charset="0"/>
                <a:ea typeface="Times New Roman" panose="02020603050405020304" pitchFamily="18" charset="0"/>
              </a:rPr>
              <a:t>For this very reason, make every effort to supplement your faith with virtue, and virtue with knowledge, </a:t>
            </a:r>
            <a:r>
              <a:rPr lang="en-AU" sz="2400" b="1" baseline="30000" dirty="0">
                <a:solidFill>
                  <a:schemeClr val="bg1"/>
                </a:solidFill>
                <a:latin typeface="Times New Roman" panose="02020603050405020304" pitchFamily="18" charset="0"/>
                <a:ea typeface="Times New Roman" panose="02020603050405020304" pitchFamily="18" charset="0"/>
              </a:rPr>
              <a:t>6 </a:t>
            </a:r>
            <a:r>
              <a:rPr lang="en-AU" sz="2400" dirty="0">
                <a:solidFill>
                  <a:schemeClr val="bg1"/>
                </a:solidFill>
                <a:latin typeface="Times New Roman" panose="02020603050405020304" pitchFamily="18" charset="0"/>
                <a:ea typeface="Times New Roman" panose="02020603050405020304" pitchFamily="18" charset="0"/>
              </a:rPr>
              <a:t>and knowledge with self-control, and self-control with steadfastness, and steadfastness with godliness, </a:t>
            </a:r>
            <a:r>
              <a:rPr lang="en-AU" sz="2400" b="1" baseline="30000" dirty="0">
                <a:solidFill>
                  <a:schemeClr val="bg1"/>
                </a:solidFill>
                <a:latin typeface="Times New Roman" panose="02020603050405020304" pitchFamily="18" charset="0"/>
                <a:ea typeface="Times New Roman" panose="02020603050405020304" pitchFamily="18" charset="0"/>
              </a:rPr>
              <a:t>7 </a:t>
            </a:r>
            <a:r>
              <a:rPr lang="en-AU" sz="2400" dirty="0">
                <a:solidFill>
                  <a:schemeClr val="bg1"/>
                </a:solidFill>
                <a:latin typeface="Times New Roman" panose="02020603050405020304" pitchFamily="18" charset="0"/>
                <a:ea typeface="Times New Roman" panose="02020603050405020304" pitchFamily="18" charset="0"/>
              </a:rPr>
              <a:t>and godliness with brotherly affection, and brotherly affection with love.  </a:t>
            </a:r>
            <a:r>
              <a:rPr lang="en-AU" sz="2400" b="1" baseline="30000" dirty="0">
                <a:solidFill>
                  <a:schemeClr val="bg1"/>
                </a:solidFill>
                <a:latin typeface="Times New Roman" panose="02020603050405020304" pitchFamily="18" charset="0"/>
                <a:ea typeface="Times New Roman" panose="02020603050405020304" pitchFamily="18" charset="0"/>
              </a:rPr>
              <a:t>8 </a:t>
            </a:r>
            <a:r>
              <a:rPr lang="en-AU" sz="2400" dirty="0">
                <a:solidFill>
                  <a:schemeClr val="bg1"/>
                </a:solidFill>
                <a:latin typeface="Times New Roman" panose="02020603050405020304" pitchFamily="18" charset="0"/>
                <a:ea typeface="Times New Roman" panose="02020603050405020304" pitchFamily="18" charset="0"/>
              </a:rPr>
              <a:t>For if these qualities are yours and are increasing, they keep you from being ineffective or unfruitful in the knowledge of our Lord Jesus Christ.  </a:t>
            </a:r>
            <a:r>
              <a:rPr lang="en-AU" sz="2400" b="1" baseline="30000" dirty="0">
                <a:solidFill>
                  <a:schemeClr val="bg1"/>
                </a:solidFill>
                <a:latin typeface="Times New Roman" panose="02020603050405020304" pitchFamily="18" charset="0"/>
                <a:ea typeface="Times New Roman" panose="02020603050405020304" pitchFamily="18" charset="0"/>
              </a:rPr>
              <a:t>9 </a:t>
            </a:r>
            <a:r>
              <a:rPr lang="en-AU" sz="2400" dirty="0">
                <a:solidFill>
                  <a:schemeClr val="bg1"/>
                </a:solidFill>
                <a:latin typeface="Times New Roman" panose="02020603050405020304" pitchFamily="18" charset="0"/>
                <a:ea typeface="Times New Roman" panose="02020603050405020304" pitchFamily="18" charset="0"/>
              </a:rPr>
              <a:t>For whoever lacks these qualities is so nearsighted that he is blind, having forgotten that he was cleansed from his former sins.  </a:t>
            </a:r>
            <a:r>
              <a:rPr lang="en-AU" sz="2400" b="1" baseline="30000" dirty="0">
                <a:solidFill>
                  <a:schemeClr val="bg1"/>
                </a:solidFill>
                <a:latin typeface="Times New Roman" panose="02020603050405020304" pitchFamily="18" charset="0"/>
                <a:ea typeface="Times New Roman" panose="02020603050405020304" pitchFamily="18" charset="0"/>
              </a:rPr>
              <a:t>10 </a:t>
            </a:r>
            <a:r>
              <a:rPr lang="en-AU" sz="2400" dirty="0">
                <a:solidFill>
                  <a:schemeClr val="bg1"/>
                </a:solidFill>
                <a:latin typeface="Times New Roman" panose="02020603050405020304" pitchFamily="18" charset="0"/>
                <a:ea typeface="Times New Roman" panose="02020603050405020304" pitchFamily="18" charset="0"/>
              </a:rPr>
              <a:t>Therefore, brothers, be all the more diligent to confirm your calling and election, for if you practice these qualities you will never fall.  </a:t>
            </a:r>
            <a:r>
              <a:rPr lang="en-AU" sz="2400" b="1" baseline="30000" dirty="0">
                <a:solidFill>
                  <a:schemeClr val="bg1"/>
                </a:solidFill>
                <a:latin typeface="Times New Roman" panose="02020603050405020304" pitchFamily="18" charset="0"/>
                <a:ea typeface="Times New Roman" panose="02020603050405020304" pitchFamily="18" charset="0"/>
              </a:rPr>
              <a:t>11 </a:t>
            </a:r>
            <a:r>
              <a:rPr lang="en-AU" sz="2400" dirty="0">
                <a:solidFill>
                  <a:schemeClr val="bg1"/>
                </a:solidFill>
                <a:latin typeface="Times New Roman" panose="02020603050405020304" pitchFamily="18" charset="0"/>
                <a:ea typeface="Times New Roman" panose="02020603050405020304" pitchFamily="18" charset="0"/>
              </a:rPr>
              <a:t>For in this way there will be richly provided for you an entrance into the eternal kingdom of our Lord and Saviour Jesus Christ.</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4758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2606676"/>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400" b="1" baseline="30000" dirty="0">
                <a:solidFill>
                  <a:schemeClr val="bg1"/>
                </a:solidFill>
                <a:latin typeface="Times New Roman" panose="02020603050405020304" pitchFamily="18" charset="0"/>
                <a:ea typeface="Times New Roman" panose="02020603050405020304" pitchFamily="18" charset="0"/>
              </a:rPr>
              <a:t>12 </a:t>
            </a:r>
            <a:r>
              <a:rPr lang="en-AU" sz="2400" dirty="0">
                <a:solidFill>
                  <a:schemeClr val="bg1"/>
                </a:solidFill>
                <a:latin typeface="Times New Roman" panose="02020603050405020304" pitchFamily="18" charset="0"/>
                <a:ea typeface="Times New Roman" panose="02020603050405020304" pitchFamily="18" charset="0"/>
              </a:rPr>
              <a:t>Therefore I intend always to remind you of these qualities, though you know them and are established in the truth that you have.  </a:t>
            </a:r>
            <a:r>
              <a:rPr lang="en-AU" sz="2400" b="1" baseline="30000" dirty="0">
                <a:solidFill>
                  <a:schemeClr val="bg1"/>
                </a:solidFill>
                <a:latin typeface="Times New Roman" panose="02020603050405020304" pitchFamily="18" charset="0"/>
                <a:ea typeface="Times New Roman" panose="02020603050405020304" pitchFamily="18" charset="0"/>
              </a:rPr>
              <a:t>13 </a:t>
            </a:r>
            <a:r>
              <a:rPr lang="en-AU" sz="2400" dirty="0">
                <a:solidFill>
                  <a:schemeClr val="bg1"/>
                </a:solidFill>
                <a:latin typeface="Times New Roman" panose="02020603050405020304" pitchFamily="18" charset="0"/>
                <a:ea typeface="Times New Roman" panose="02020603050405020304" pitchFamily="18" charset="0"/>
              </a:rPr>
              <a:t>I think it right, as long as I am in this body, to stir you up by way of reminder, </a:t>
            </a:r>
            <a:r>
              <a:rPr lang="en-AU" sz="2400" b="1" baseline="30000" dirty="0">
                <a:solidFill>
                  <a:schemeClr val="bg1"/>
                </a:solidFill>
                <a:latin typeface="Times New Roman" panose="02020603050405020304" pitchFamily="18" charset="0"/>
                <a:ea typeface="Times New Roman" panose="02020603050405020304" pitchFamily="18" charset="0"/>
              </a:rPr>
              <a:t>14 </a:t>
            </a:r>
            <a:r>
              <a:rPr lang="en-AU" sz="2400" dirty="0">
                <a:solidFill>
                  <a:schemeClr val="bg1"/>
                </a:solidFill>
                <a:latin typeface="Times New Roman" panose="02020603050405020304" pitchFamily="18" charset="0"/>
                <a:ea typeface="Times New Roman" panose="02020603050405020304" pitchFamily="18" charset="0"/>
              </a:rPr>
              <a:t>since I know that the putting off of my body will be soon, as our Lord Jesus Christ made clear to me.  </a:t>
            </a:r>
            <a:r>
              <a:rPr lang="en-AU" sz="2400" b="1" baseline="30000" dirty="0">
                <a:solidFill>
                  <a:schemeClr val="bg1"/>
                </a:solidFill>
                <a:latin typeface="Times New Roman" panose="02020603050405020304" pitchFamily="18" charset="0"/>
                <a:ea typeface="Times New Roman" panose="02020603050405020304" pitchFamily="18" charset="0"/>
              </a:rPr>
              <a:t>15 </a:t>
            </a:r>
            <a:r>
              <a:rPr lang="en-AU" sz="2400" dirty="0">
                <a:solidFill>
                  <a:schemeClr val="bg1"/>
                </a:solidFill>
                <a:latin typeface="Times New Roman" panose="02020603050405020304" pitchFamily="18" charset="0"/>
                <a:ea typeface="Times New Roman" panose="02020603050405020304" pitchFamily="18" charset="0"/>
              </a:rPr>
              <a:t>And I will make every effort so that after my departure you may be able at any time to recall these things.</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1402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579797"/>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400" b="1" baseline="30000" dirty="0">
                <a:solidFill>
                  <a:schemeClr val="bg1"/>
                </a:solidFill>
                <a:latin typeface="Times New Roman" panose="02020603050405020304" pitchFamily="18" charset="0"/>
                <a:ea typeface="Times New Roman" panose="02020603050405020304" pitchFamily="18" charset="0"/>
              </a:rPr>
              <a:t>16 </a:t>
            </a:r>
            <a:r>
              <a:rPr lang="en-AU" sz="2400" dirty="0">
                <a:solidFill>
                  <a:schemeClr val="bg1"/>
                </a:solidFill>
                <a:latin typeface="Times New Roman" panose="02020603050405020304" pitchFamily="18" charset="0"/>
                <a:ea typeface="Times New Roman" panose="02020603050405020304" pitchFamily="18" charset="0"/>
              </a:rPr>
              <a:t>For we did not follow cleverly devised myths when we made known to you the power and coming of our Lord Jesus Christ, but we were eyewitnesses of his majesty.  </a:t>
            </a:r>
            <a:r>
              <a:rPr lang="en-AU" sz="2400" b="1" baseline="30000" dirty="0">
                <a:solidFill>
                  <a:schemeClr val="bg1"/>
                </a:solidFill>
                <a:latin typeface="Times New Roman" panose="02020603050405020304" pitchFamily="18" charset="0"/>
                <a:ea typeface="Times New Roman" panose="02020603050405020304" pitchFamily="18" charset="0"/>
              </a:rPr>
              <a:t>17 </a:t>
            </a:r>
            <a:r>
              <a:rPr lang="en-AU" sz="2400" dirty="0">
                <a:solidFill>
                  <a:schemeClr val="bg1"/>
                </a:solidFill>
                <a:latin typeface="Times New Roman" panose="02020603050405020304" pitchFamily="18" charset="0"/>
                <a:ea typeface="Times New Roman" panose="02020603050405020304" pitchFamily="18" charset="0"/>
              </a:rPr>
              <a:t>For when he received honour and glory from God the Father, and the voice was borne to him by the Majestic Glory, “This is my beloved Son, with whom I am well pleased,” </a:t>
            </a:r>
            <a:r>
              <a:rPr lang="en-AU" sz="2400" b="1" baseline="30000" dirty="0">
                <a:solidFill>
                  <a:schemeClr val="bg1"/>
                </a:solidFill>
                <a:latin typeface="Times New Roman" panose="02020603050405020304" pitchFamily="18" charset="0"/>
                <a:ea typeface="Times New Roman" panose="02020603050405020304" pitchFamily="18" charset="0"/>
              </a:rPr>
              <a:t>18 </a:t>
            </a:r>
            <a:r>
              <a:rPr lang="en-AU" sz="2400" dirty="0">
                <a:solidFill>
                  <a:schemeClr val="bg1"/>
                </a:solidFill>
                <a:latin typeface="Times New Roman" panose="02020603050405020304" pitchFamily="18" charset="0"/>
                <a:ea typeface="Times New Roman" panose="02020603050405020304" pitchFamily="18" charset="0"/>
              </a:rPr>
              <a:t>we ourselves heard this very voice borne from heaven, for we were with him on the holy mountain.  </a:t>
            </a:r>
            <a:r>
              <a:rPr lang="en-AU" sz="2400" b="1" baseline="30000" dirty="0">
                <a:solidFill>
                  <a:schemeClr val="bg1"/>
                </a:solidFill>
                <a:latin typeface="Times New Roman" panose="02020603050405020304" pitchFamily="18" charset="0"/>
                <a:ea typeface="Times New Roman" panose="02020603050405020304" pitchFamily="18" charset="0"/>
              </a:rPr>
              <a:t>19 </a:t>
            </a:r>
            <a:r>
              <a:rPr lang="en-AU" sz="2400" dirty="0">
                <a:solidFill>
                  <a:schemeClr val="bg1"/>
                </a:solidFill>
                <a:latin typeface="Times New Roman" panose="02020603050405020304" pitchFamily="18" charset="0"/>
                <a:ea typeface="Times New Roman" panose="02020603050405020304" pitchFamily="18" charset="0"/>
              </a:rPr>
              <a:t>And we have the prophetic word more fully confirmed, to which you will do well to pay attention as to a lamp shining in a dark place, until the day dawns and the morning star rises in your hearts, </a:t>
            </a:r>
            <a:r>
              <a:rPr lang="en-AU" sz="2400" b="1" baseline="30000" dirty="0">
                <a:solidFill>
                  <a:schemeClr val="bg1"/>
                </a:solidFill>
                <a:latin typeface="Times New Roman" panose="02020603050405020304" pitchFamily="18" charset="0"/>
                <a:ea typeface="Times New Roman" panose="02020603050405020304" pitchFamily="18" charset="0"/>
              </a:rPr>
              <a:t>20 </a:t>
            </a:r>
            <a:r>
              <a:rPr lang="en-AU" sz="2400" dirty="0">
                <a:solidFill>
                  <a:schemeClr val="bg1"/>
                </a:solidFill>
                <a:latin typeface="Times New Roman" panose="02020603050405020304" pitchFamily="18" charset="0"/>
                <a:ea typeface="Times New Roman" panose="02020603050405020304" pitchFamily="18" charset="0"/>
              </a:rPr>
              <a:t>knowing this first of all, that no prophecy of Scripture comes from someone’s own interpretation.  </a:t>
            </a:r>
            <a:r>
              <a:rPr lang="en-AU" sz="2400" b="1" baseline="30000" dirty="0">
                <a:solidFill>
                  <a:schemeClr val="bg1"/>
                </a:solidFill>
                <a:latin typeface="Times New Roman" panose="02020603050405020304" pitchFamily="18" charset="0"/>
                <a:ea typeface="Times New Roman" panose="02020603050405020304" pitchFamily="18" charset="0"/>
              </a:rPr>
              <a:t>21 </a:t>
            </a:r>
            <a:r>
              <a:rPr lang="en-AU" sz="2400" dirty="0">
                <a:solidFill>
                  <a:schemeClr val="bg1"/>
                </a:solidFill>
                <a:latin typeface="Times New Roman" panose="02020603050405020304" pitchFamily="18" charset="0"/>
                <a:ea typeface="Times New Roman" panose="02020603050405020304" pitchFamily="18" charset="0"/>
              </a:rPr>
              <a:t>For no prophecy was ever produced by the will of man, but men spoke from God as they were carried along by the Holy Spirit.</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1042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3031407"/>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400" b="1" dirty="0">
                <a:solidFill>
                  <a:schemeClr val="bg1"/>
                </a:solidFill>
                <a:latin typeface="Times New Roman" panose="02020603050405020304" pitchFamily="18" charset="0"/>
                <a:ea typeface="Times New Roman" panose="02020603050405020304" pitchFamily="18" charset="0"/>
              </a:rPr>
              <a:t>2 </a:t>
            </a:r>
            <a:r>
              <a:rPr lang="en-AU" sz="2400" dirty="0">
                <a:solidFill>
                  <a:schemeClr val="bg1"/>
                </a:solidFill>
                <a:latin typeface="Times New Roman" panose="02020603050405020304" pitchFamily="18" charset="0"/>
                <a:ea typeface="Times New Roman" panose="02020603050405020304" pitchFamily="18" charset="0"/>
              </a:rPr>
              <a:t>But false prophets also arose among the people, just as there will be false teachers among you, who will secretly bring in destructive heresies, even denying the Master who bought them, bringing upon themselves swift destruction.  </a:t>
            </a:r>
            <a:r>
              <a:rPr lang="en-AU" sz="2400" b="1" baseline="30000" dirty="0">
                <a:solidFill>
                  <a:schemeClr val="bg1"/>
                </a:solidFill>
                <a:latin typeface="Times New Roman" panose="02020603050405020304" pitchFamily="18" charset="0"/>
                <a:ea typeface="Times New Roman" panose="02020603050405020304" pitchFamily="18" charset="0"/>
              </a:rPr>
              <a:t>2 </a:t>
            </a:r>
            <a:r>
              <a:rPr lang="en-AU" sz="2400" dirty="0">
                <a:solidFill>
                  <a:schemeClr val="bg1"/>
                </a:solidFill>
                <a:latin typeface="Times New Roman" panose="02020603050405020304" pitchFamily="18" charset="0"/>
                <a:ea typeface="Times New Roman" panose="02020603050405020304" pitchFamily="18" charset="0"/>
              </a:rPr>
              <a:t>And many will follow their sensuality, and because of them the way of truth will be blasphemed.  </a:t>
            </a:r>
            <a:r>
              <a:rPr lang="en-AU" sz="2400" b="1" baseline="30000" dirty="0">
                <a:solidFill>
                  <a:schemeClr val="bg1"/>
                </a:solidFill>
                <a:latin typeface="Times New Roman" panose="02020603050405020304" pitchFamily="18" charset="0"/>
                <a:ea typeface="Times New Roman" panose="02020603050405020304" pitchFamily="18" charset="0"/>
              </a:rPr>
              <a:t>3 </a:t>
            </a:r>
            <a:r>
              <a:rPr lang="en-AU" sz="2400" dirty="0">
                <a:solidFill>
                  <a:schemeClr val="bg1"/>
                </a:solidFill>
                <a:latin typeface="Times New Roman" panose="02020603050405020304" pitchFamily="18" charset="0"/>
                <a:ea typeface="Times New Roman" panose="02020603050405020304" pitchFamily="18" charset="0"/>
              </a:rPr>
              <a:t>And in their greed they will exploit you with false words.  Their condemnation from long ago is not idle, and their destruction is not asleep.</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0133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750613"/>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baseline="30000" dirty="0">
                <a:solidFill>
                  <a:schemeClr val="bg1"/>
                </a:solidFill>
                <a:latin typeface="Times New Roman" panose="02020603050405020304" pitchFamily="18" charset="0"/>
                <a:ea typeface="Times New Roman" panose="02020603050405020304" pitchFamily="18" charset="0"/>
              </a:rPr>
              <a:t>4 </a:t>
            </a:r>
            <a:r>
              <a:rPr lang="en-AU" sz="2400" dirty="0">
                <a:solidFill>
                  <a:schemeClr val="bg1"/>
                </a:solidFill>
                <a:latin typeface="Times New Roman" panose="02020603050405020304" pitchFamily="18" charset="0"/>
                <a:ea typeface="Times New Roman" panose="02020603050405020304" pitchFamily="18" charset="0"/>
              </a:rPr>
              <a:t>For if God did not spare angels when they sinned, but cast them into hell and committed them to chains of gloomy darkness to be kept until the judgment;  </a:t>
            </a:r>
            <a:r>
              <a:rPr lang="en-AU" sz="2400" b="1" baseline="30000" dirty="0">
                <a:solidFill>
                  <a:schemeClr val="bg1"/>
                </a:solidFill>
                <a:latin typeface="Times New Roman" panose="02020603050405020304" pitchFamily="18" charset="0"/>
                <a:ea typeface="Times New Roman" panose="02020603050405020304" pitchFamily="18" charset="0"/>
              </a:rPr>
              <a:t>5 </a:t>
            </a:r>
            <a:r>
              <a:rPr lang="en-AU" sz="2400" dirty="0">
                <a:solidFill>
                  <a:schemeClr val="bg1"/>
                </a:solidFill>
                <a:latin typeface="Times New Roman" panose="02020603050405020304" pitchFamily="18" charset="0"/>
                <a:ea typeface="Times New Roman" panose="02020603050405020304" pitchFamily="18" charset="0"/>
              </a:rPr>
              <a:t>if he did not spare the ancient world, but preserved Noah, a herald of righteousness, with seven others, when he brought a flood upon the world of the ungodly;  </a:t>
            </a:r>
            <a:r>
              <a:rPr lang="en-AU" sz="2400" b="1" baseline="30000" dirty="0">
                <a:solidFill>
                  <a:schemeClr val="bg1"/>
                </a:solidFill>
                <a:latin typeface="Times New Roman" panose="02020603050405020304" pitchFamily="18" charset="0"/>
                <a:ea typeface="Times New Roman" panose="02020603050405020304" pitchFamily="18" charset="0"/>
              </a:rPr>
              <a:t>6 </a:t>
            </a:r>
            <a:r>
              <a:rPr lang="en-AU" sz="2400" dirty="0">
                <a:solidFill>
                  <a:schemeClr val="bg1"/>
                </a:solidFill>
                <a:latin typeface="Times New Roman" panose="02020603050405020304" pitchFamily="18" charset="0"/>
                <a:ea typeface="Times New Roman" panose="02020603050405020304" pitchFamily="18" charset="0"/>
              </a:rPr>
              <a:t>if by turning the cities of Sodom and Gomorrah to ashes he condemned them to extinction, making them an example of what is going to happen to the ungodly;  </a:t>
            </a:r>
            <a:r>
              <a:rPr lang="en-AU" sz="2400" b="1" baseline="30000" dirty="0">
                <a:solidFill>
                  <a:schemeClr val="bg1"/>
                </a:solidFill>
                <a:latin typeface="Times New Roman" panose="02020603050405020304" pitchFamily="18" charset="0"/>
                <a:ea typeface="Times New Roman" panose="02020603050405020304" pitchFamily="18" charset="0"/>
              </a:rPr>
              <a:t>7 </a:t>
            </a:r>
            <a:r>
              <a:rPr lang="en-AU" sz="2400" dirty="0">
                <a:solidFill>
                  <a:schemeClr val="bg1"/>
                </a:solidFill>
                <a:latin typeface="Times New Roman" panose="02020603050405020304" pitchFamily="18" charset="0"/>
                <a:ea typeface="Times New Roman" panose="02020603050405020304" pitchFamily="18" charset="0"/>
              </a:rPr>
              <a:t>and if he rescued righteous Lot, greatly distressed by the sensual conduct of the wicked </a:t>
            </a:r>
            <a:r>
              <a:rPr lang="en-AU" sz="2400" b="1" baseline="30000" dirty="0">
                <a:solidFill>
                  <a:schemeClr val="bg1"/>
                </a:solidFill>
                <a:latin typeface="Times New Roman" panose="02020603050405020304" pitchFamily="18" charset="0"/>
                <a:ea typeface="Times New Roman" panose="02020603050405020304" pitchFamily="18" charset="0"/>
              </a:rPr>
              <a:t>8 </a:t>
            </a:r>
            <a:r>
              <a:rPr lang="en-AU" sz="2400" dirty="0">
                <a:solidFill>
                  <a:schemeClr val="bg1"/>
                </a:solidFill>
                <a:latin typeface="Times New Roman" panose="02020603050405020304" pitchFamily="18" charset="0"/>
                <a:ea typeface="Times New Roman" panose="02020603050405020304" pitchFamily="18" charset="0"/>
              </a:rPr>
              <a:t>(for as that righteous man lived among them day after day, he was tormenting his righteous soul over their lawless deeds that he saw and heard);  </a:t>
            </a:r>
            <a:r>
              <a:rPr lang="en-AU" sz="2400" b="1" baseline="30000" dirty="0">
                <a:solidFill>
                  <a:schemeClr val="bg1"/>
                </a:solidFill>
                <a:latin typeface="Times New Roman" panose="02020603050405020304" pitchFamily="18" charset="0"/>
                <a:ea typeface="Times New Roman" panose="02020603050405020304" pitchFamily="18" charset="0"/>
              </a:rPr>
              <a:t>9 </a:t>
            </a:r>
            <a:r>
              <a:rPr lang="en-AU" sz="2400" dirty="0">
                <a:solidFill>
                  <a:schemeClr val="bg1"/>
                </a:solidFill>
                <a:latin typeface="Times New Roman" panose="02020603050405020304" pitchFamily="18" charset="0"/>
                <a:ea typeface="Times New Roman" panose="02020603050405020304" pitchFamily="18" charset="0"/>
              </a:rPr>
              <a:t>then the Lord knows how to rescue the godly from trials, and to keep the unrighteous under punishment until the day of judgment, </a:t>
            </a:r>
            <a:r>
              <a:rPr lang="en-AU" sz="2400" b="1" baseline="30000" dirty="0">
                <a:solidFill>
                  <a:schemeClr val="bg1"/>
                </a:solidFill>
                <a:latin typeface="Times New Roman" panose="02020603050405020304" pitchFamily="18" charset="0"/>
                <a:ea typeface="Times New Roman" panose="02020603050405020304" pitchFamily="18" charset="0"/>
              </a:rPr>
              <a:t>10 </a:t>
            </a:r>
            <a:r>
              <a:rPr lang="en-AU" sz="2400" dirty="0">
                <a:solidFill>
                  <a:schemeClr val="bg1"/>
                </a:solidFill>
                <a:latin typeface="Times New Roman" panose="02020603050405020304" pitchFamily="18" charset="0"/>
                <a:ea typeface="Times New Roman" panose="02020603050405020304" pitchFamily="18" charset="0"/>
              </a:rPr>
              <a:t>and especially those who indulge in the lust of defiling passion and despise authority.</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0889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750613"/>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dirty="0">
                <a:solidFill>
                  <a:schemeClr val="bg1"/>
                </a:solidFill>
                <a:latin typeface="Times New Roman" panose="02020603050405020304" pitchFamily="18" charset="0"/>
                <a:ea typeface="Times New Roman" panose="02020603050405020304" pitchFamily="18" charset="0"/>
              </a:rPr>
              <a:t>Bold and wilful, they do not tremble as they blaspheme the glorious ones, </a:t>
            </a:r>
            <a:r>
              <a:rPr lang="en-AU" sz="2400" b="1" baseline="30000" dirty="0">
                <a:solidFill>
                  <a:schemeClr val="bg1"/>
                </a:solidFill>
                <a:latin typeface="Times New Roman" panose="02020603050405020304" pitchFamily="18" charset="0"/>
                <a:ea typeface="Times New Roman" panose="02020603050405020304" pitchFamily="18" charset="0"/>
              </a:rPr>
              <a:t>11 </a:t>
            </a:r>
            <a:r>
              <a:rPr lang="en-AU" sz="2400" dirty="0">
                <a:solidFill>
                  <a:schemeClr val="bg1"/>
                </a:solidFill>
                <a:latin typeface="Times New Roman" panose="02020603050405020304" pitchFamily="18" charset="0"/>
                <a:ea typeface="Times New Roman" panose="02020603050405020304" pitchFamily="18" charset="0"/>
              </a:rPr>
              <a:t>whereas angels, though greater in might and power, do not pronounce a blasphemous judgment against them before the Lord.  </a:t>
            </a:r>
            <a:r>
              <a:rPr lang="en-AU" sz="2400" b="1" baseline="30000" dirty="0">
                <a:solidFill>
                  <a:schemeClr val="bg1"/>
                </a:solidFill>
                <a:latin typeface="Times New Roman" panose="02020603050405020304" pitchFamily="18" charset="0"/>
                <a:ea typeface="Times New Roman" panose="02020603050405020304" pitchFamily="18" charset="0"/>
              </a:rPr>
              <a:t>12 </a:t>
            </a:r>
            <a:r>
              <a:rPr lang="en-AU" sz="2400" dirty="0">
                <a:solidFill>
                  <a:schemeClr val="bg1"/>
                </a:solidFill>
                <a:latin typeface="Times New Roman" panose="02020603050405020304" pitchFamily="18" charset="0"/>
                <a:ea typeface="Times New Roman" panose="02020603050405020304" pitchFamily="18" charset="0"/>
              </a:rPr>
              <a:t>But these, like irrational animals, creatures of instinct, born to be caught and destroyed, blaspheming about matters of which they are ignorant, will also be destroyed in their destruction, </a:t>
            </a:r>
            <a:r>
              <a:rPr lang="en-AU" sz="2400" b="1" baseline="30000" dirty="0">
                <a:solidFill>
                  <a:schemeClr val="bg1"/>
                </a:solidFill>
                <a:latin typeface="Times New Roman" panose="02020603050405020304" pitchFamily="18" charset="0"/>
                <a:ea typeface="Times New Roman" panose="02020603050405020304" pitchFamily="18" charset="0"/>
              </a:rPr>
              <a:t>13 </a:t>
            </a:r>
            <a:r>
              <a:rPr lang="en-AU" sz="2400" dirty="0">
                <a:solidFill>
                  <a:schemeClr val="bg1"/>
                </a:solidFill>
                <a:latin typeface="Times New Roman" panose="02020603050405020304" pitchFamily="18" charset="0"/>
                <a:ea typeface="Times New Roman" panose="02020603050405020304" pitchFamily="18" charset="0"/>
              </a:rPr>
              <a:t>suffering wrong as the wage for their wrongdoing.  They count it pleasure to revel in the daytime.  They are blots and blemishes, revelling in their deceptions, while they feast with you.  </a:t>
            </a:r>
            <a:r>
              <a:rPr lang="en-AU" sz="2400" b="1" baseline="30000" dirty="0">
                <a:solidFill>
                  <a:schemeClr val="bg1"/>
                </a:solidFill>
                <a:latin typeface="Times New Roman" panose="02020603050405020304" pitchFamily="18" charset="0"/>
                <a:ea typeface="Times New Roman" panose="02020603050405020304" pitchFamily="18" charset="0"/>
              </a:rPr>
              <a:t>14 </a:t>
            </a:r>
            <a:r>
              <a:rPr lang="en-AU" sz="2400" dirty="0">
                <a:solidFill>
                  <a:schemeClr val="bg1"/>
                </a:solidFill>
                <a:latin typeface="Times New Roman" panose="02020603050405020304" pitchFamily="18" charset="0"/>
                <a:ea typeface="Times New Roman" panose="02020603050405020304" pitchFamily="18" charset="0"/>
              </a:rPr>
              <a:t>They have eyes full of adultery, insatiable for sin. They entice unsteady souls.  They have hearts trained in greed.  Accursed children!  </a:t>
            </a:r>
            <a:r>
              <a:rPr lang="en-AU" sz="2400" b="1" baseline="30000" dirty="0">
                <a:solidFill>
                  <a:schemeClr val="bg1"/>
                </a:solidFill>
                <a:latin typeface="Times New Roman" panose="02020603050405020304" pitchFamily="18" charset="0"/>
                <a:ea typeface="Times New Roman" panose="02020603050405020304" pitchFamily="18" charset="0"/>
              </a:rPr>
              <a:t>15 </a:t>
            </a:r>
            <a:r>
              <a:rPr lang="en-AU" sz="2400" dirty="0">
                <a:solidFill>
                  <a:schemeClr val="bg1"/>
                </a:solidFill>
                <a:latin typeface="Times New Roman" panose="02020603050405020304" pitchFamily="18" charset="0"/>
                <a:ea typeface="Times New Roman" panose="02020603050405020304" pitchFamily="18" charset="0"/>
              </a:rPr>
              <a:t>Forsaking the right way, they have gone astray.  They have followed the way of Balaam, the son of </a:t>
            </a:r>
            <a:r>
              <a:rPr lang="en-AU" sz="2400" dirty="0" err="1">
                <a:solidFill>
                  <a:schemeClr val="bg1"/>
                </a:solidFill>
                <a:latin typeface="Times New Roman" panose="02020603050405020304" pitchFamily="18" charset="0"/>
                <a:ea typeface="Times New Roman" panose="02020603050405020304" pitchFamily="18" charset="0"/>
              </a:rPr>
              <a:t>Beor</a:t>
            </a:r>
            <a:r>
              <a:rPr lang="en-AU" sz="2400" dirty="0">
                <a:solidFill>
                  <a:schemeClr val="bg1"/>
                </a:solidFill>
                <a:latin typeface="Times New Roman" panose="02020603050405020304" pitchFamily="18" charset="0"/>
                <a:ea typeface="Times New Roman" panose="02020603050405020304" pitchFamily="18" charset="0"/>
              </a:rPr>
              <a:t>, who loved gain from wrongdoing, </a:t>
            </a:r>
            <a:r>
              <a:rPr lang="en-AU" sz="2400" b="1" baseline="30000" dirty="0">
                <a:solidFill>
                  <a:schemeClr val="bg1"/>
                </a:solidFill>
                <a:latin typeface="Times New Roman" panose="02020603050405020304" pitchFamily="18" charset="0"/>
                <a:ea typeface="Times New Roman" panose="02020603050405020304" pitchFamily="18" charset="0"/>
              </a:rPr>
              <a:t>16 </a:t>
            </a:r>
            <a:r>
              <a:rPr lang="en-AU" sz="2400" dirty="0">
                <a:solidFill>
                  <a:schemeClr val="bg1"/>
                </a:solidFill>
                <a:latin typeface="Times New Roman" panose="02020603050405020304" pitchFamily="18" charset="0"/>
                <a:ea typeface="Times New Roman" panose="02020603050405020304" pitchFamily="18" charset="0"/>
              </a:rPr>
              <a:t>but was rebuked for his own transgression;  a speechless donkey spoke with human voice and restrained the prophet’s madness.</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961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750228"/>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baseline="30000" dirty="0">
                <a:solidFill>
                  <a:schemeClr val="bg1"/>
                </a:solidFill>
                <a:latin typeface="Times New Roman" panose="02020603050405020304" pitchFamily="18" charset="0"/>
                <a:ea typeface="Times New Roman" panose="02020603050405020304" pitchFamily="18" charset="0"/>
              </a:rPr>
              <a:t>17 </a:t>
            </a:r>
            <a:r>
              <a:rPr lang="en-AU" sz="2400" dirty="0">
                <a:solidFill>
                  <a:schemeClr val="bg1"/>
                </a:solidFill>
                <a:latin typeface="Times New Roman" panose="02020603050405020304" pitchFamily="18" charset="0"/>
                <a:ea typeface="Times New Roman" panose="02020603050405020304" pitchFamily="18" charset="0"/>
              </a:rPr>
              <a:t>These are waterless springs and mists driven by a storm.  For them the gloom of utter darkness has been reserved.  </a:t>
            </a:r>
            <a:r>
              <a:rPr lang="en-AU" sz="2400" b="1" baseline="30000" dirty="0">
                <a:solidFill>
                  <a:schemeClr val="bg1"/>
                </a:solidFill>
                <a:latin typeface="Times New Roman" panose="02020603050405020304" pitchFamily="18" charset="0"/>
                <a:ea typeface="Times New Roman" panose="02020603050405020304" pitchFamily="18" charset="0"/>
              </a:rPr>
              <a:t>18 </a:t>
            </a:r>
            <a:r>
              <a:rPr lang="en-AU" sz="2400" dirty="0">
                <a:solidFill>
                  <a:schemeClr val="bg1"/>
                </a:solidFill>
                <a:latin typeface="Times New Roman" panose="02020603050405020304" pitchFamily="18" charset="0"/>
                <a:ea typeface="Times New Roman" panose="02020603050405020304" pitchFamily="18" charset="0"/>
              </a:rPr>
              <a:t>For, speaking loud boasts of folly, they entice by sensual passions of the flesh those who are barely escaping from those who live in error.  </a:t>
            </a:r>
            <a:r>
              <a:rPr lang="en-AU" sz="2400" b="1" baseline="30000" dirty="0">
                <a:solidFill>
                  <a:schemeClr val="bg1"/>
                </a:solidFill>
                <a:latin typeface="Times New Roman" panose="02020603050405020304" pitchFamily="18" charset="0"/>
                <a:ea typeface="Times New Roman" panose="02020603050405020304" pitchFamily="18" charset="0"/>
              </a:rPr>
              <a:t>19 </a:t>
            </a:r>
            <a:r>
              <a:rPr lang="en-AU" sz="2400" dirty="0">
                <a:solidFill>
                  <a:schemeClr val="bg1"/>
                </a:solidFill>
                <a:latin typeface="Times New Roman" panose="02020603050405020304" pitchFamily="18" charset="0"/>
                <a:ea typeface="Times New Roman" panose="02020603050405020304" pitchFamily="18" charset="0"/>
              </a:rPr>
              <a:t>They promise them freedom, but they themselves are slaves of corruption.  For whatever overcomes a person, to that he is enslaved.  </a:t>
            </a:r>
            <a:r>
              <a:rPr lang="en-AU" sz="2400" b="1" baseline="30000" dirty="0">
                <a:solidFill>
                  <a:schemeClr val="bg1"/>
                </a:solidFill>
                <a:latin typeface="Times New Roman" panose="02020603050405020304" pitchFamily="18" charset="0"/>
                <a:ea typeface="Times New Roman" panose="02020603050405020304" pitchFamily="18" charset="0"/>
              </a:rPr>
              <a:t>20 </a:t>
            </a:r>
            <a:r>
              <a:rPr lang="en-AU" sz="2400" dirty="0">
                <a:solidFill>
                  <a:schemeClr val="bg1"/>
                </a:solidFill>
                <a:latin typeface="Times New Roman" panose="02020603050405020304" pitchFamily="18" charset="0"/>
                <a:ea typeface="Times New Roman" panose="02020603050405020304" pitchFamily="18" charset="0"/>
              </a:rPr>
              <a:t>For if, after they have escaped the defilements of the world through the knowledge of our Lord and Saviour Jesus Christ, they are again entangled in them and overcome, the last state has become worse for them than the first.  </a:t>
            </a:r>
            <a:r>
              <a:rPr lang="en-AU" sz="2400" b="1" baseline="30000" dirty="0">
                <a:solidFill>
                  <a:schemeClr val="bg1"/>
                </a:solidFill>
                <a:latin typeface="Times New Roman" panose="02020603050405020304" pitchFamily="18" charset="0"/>
                <a:ea typeface="Times New Roman" panose="02020603050405020304" pitchFamily="18" charset="0"/>
              </a:rPr>
              <a:t>21 </a:t>
            </a:r>
            <a:r>
              <a:rPr lang="en-AU" sz="2400" dirty="0">
                <a:solidFill>
                  <a:schemeClr val="bg1"/>
                </a:solidFill>
                <a:latin typeface="Times New Roman" panose="02020603050405020304" pitchFamily="18" charset="0"/>
                <a:ea typeface="Times New Roman" panose="02020603050405020304" pitchFamily="18" charset="0"/>
              </a:rPr>
              <a:t>For it would have been better for them never to have known the way of righteousness than after knowing it to turn back from the holy commandment delivered to them.  </a:t>
            </a:r>
            <a:r>
              <a:rPr lang="en-AU" sz="2400" b="1" baseline="30000" dirty="0">
                <a:solidFill>
                  <a:schemeClr val="bg1"/>
                </a:solidFill>
                <a:latin typeface="Times New Roman" panose="02020603050405020304" pitchFamily="18" charset="0"/>
                <a:ea typeface="Times New Roman" panose="02020603050405020304" pitchFamily="18" charset="0"/>
              </a:rPr>
              <a:t>22 </a:t>
            </a:r>
            <a:r>
              <a:rPr lang="en-AU" sz="2400" dirty="0">
                <a:solidFill>
                  <a:schemeClr val="bg1"/>
                </a:solidFill>
                <a:latin typeface="Times New Roman" panose="02020603050405020304" pitchFamily="18" charset="0"/>
                <a:ea typeface="Times New Roman" panose="02020603050405020304" pitchFamily="18" charset="0"/>
              </a:rPr>
              <a:t>What the true proverb says has happened to them:  “The dog returns to its own vomit, and the sow, after washing herself, returns to wallow in the mire.”</a:t>
            </a:r>
            <a:r>
              <a:rPr lang="en-AU" sz="2400" dirty="0">
                <a:solidFill>
                  <a:schemeClr val="bg1"/>
                </a:solidFill>
              </a:rPr>
              <a:t> </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431788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129573</TotalTime>
  <Words>1811</Words>
  <Application>Microsoft Macintosh PowerPoint</Application>
  <PresentationFormat>On-screen Show (16:10)</PresentationFormat>
  <Paragraphs>35</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2206</cp:revision>
  <cp:lastPrinted>2021-06-25T04:31:44Z</cp:lastPrinted>
  <dcterms:created xsi:type="dcterms:W3CDTF">2016-11-04T06:28:01Z</dcterms:created>
  <dcterms:modified xsi:type="dcterms:W3CDTF">2021-07-01T22:26:08Z</dcterms:modified>
</cp:coreProperties>
</file>